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75" r:id="rId4"/>
    <p:sldId id="270" r:id="rId5"/>
    <p:sldId id="276" r:id="rId6"/>
    <p:sldId id="278" r:id="rId7"/>
    <p:sldId id="279" r:id="rId8"/>
    <p:sldId id="277" r:id="rId9"/>
    <p:sldId id="281" r:id="rId10"/>
    <p:sldId id="280" r:id="rId11"/>
    <p:sldId id="258" r:id="rId12"/>
    <p:sldId id="25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73" r:id="rId22"/>
    <p:sldId id="267" r:id="rId23"/>
    <p:sldId id="271" r:id="rId24"/>
    <p:sldId id="272" r:id="rId25"/>
    <p:sldId id="274" r:id="rId26"/>
    <p:sldId id="268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A3ACE4-1D87-4B80-BB3C-774552C32993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2B909F-E7A1-4530-96FF-E51E94316F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farrelly@ucs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9898"/>
            <a:ext cx="7406640" cy="20785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Allocations for Temporary FTE and Teaching Assistants: </a:t>
            </a:r>
            <a:br>
              <a:rPr lang="en-US" dirty="0" smtClean="0"/>
            </a:br>
            <a:r>
              <a:rPr lang="en-US" dirty="0" smtClean="0"/>
              <a:t>How Do They Work?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40664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Presentation to ABA</a:t>
            </a:r>
          </a:p>
          <a:p>
            <a:r>
              <a:rPr lang="en-US" dirty="0" smtClean="0"/>
              <a:t>Tuesday, January 12,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267200"/>
            <a:ext cx="51504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Kathy Farrelly</a:t>
            </a:r>
          </a:p>
          <a:p>
            <a:r>
              <a:rPr lang="en-US" dirty="0" smtClean="0"/>
              <a:t>Director, Budget and Financial Management</a:t>
            </a:r>
          </a:p>
          <a:p>
            <a:r>
              <a:rPr lang="en-US" dirty="0" smtClean="0"/>
              <a:t>Office of the Senior Vice Chancellor, Academic Affairs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kfarrelly@ucsd.edu</a:t>
            </a:r>
            <a:endParaRPr lang="en-US" dirty="0" smtClean="0"/>
          </a:p>
          <a:p>
            <a:r>
              <a:rPr lang="en-US" dirty="0" smtClean="0"/>
              <a:t>Phone: x22565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FTE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Temporary FTE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Provides funding for the teaching of undergraduate courses</a:t>
            </a:r>
          </a:p>
          <a:p>
            <a:r>
              <a:rPr lang="en-US" dirty="0" smtClean="0"/>
              <a:t>Annual allocation made by SVCAA to divisions and colleges</a:t>
            </a:r>
          </a:p>
          <a:p>
            <a:r>
              <a:rPr lang="en-US" dirty="0" smtClean="0"/>
              <a:t>The allocation is fungible to use for temporary faculty or TAs</a:t>
            </a:r>
          </a:p>
          <a:p>
            <a:r>
              <a:rPr lang="en-US" dirty="0" smtClean="0"/>
              <a:t>The methodology for the allocation is approved by the PRC</a:t>
            </a:r>
          </a:p>
          <a:p>
            <a:r>
              <a:rPr lang="en-US" dirty="0" smtClean="0"/>
              <a:t>Changes to the methodology can be requested by departments through their dean’s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Temporary FTE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Components of the Allocation</a:t>
            </a:r>
          </a:p>
          <a:p>
            <a:r>
              <a:rPr lang="en-US" dirty="0" smtClean="0"/>
              <a:t>Unmet course need</a:t>
            </a:r>
          </a:p>
          <a:p>
            <a:r>
              <a:rPr lang="en-US" dirty="0" smtClean="0"/>
              <a:t>Programmatic FTE </a:t>
            </a:r>
          </a:p>
          <a:p>
            <a:pPr lvl="1"/>
            <a:r>
              <a:rPr lang="en-US" dirty="0" smtClean="0"/>
              <a:t>Writing/core programs &amp; Linguistics language</a:t>
            </a:r>
          </a:p>
          <a:p>
            <a:r>
              <a:rPr lang="en-US" dirty="0" smtClean="0"/>
              <a:t>Salary adjustment for continuing lecturers</a:t>
            </a:r>
          </a:p>
          <a:p>
            <a:pPr lvl="1"/>
            <a:r>
              <a:rPr lang="en-US" dirty="0" smtClean="0"/>
              <a:t>Funding provided to make up the difference between the salary rate used in the allocation and the annual salary of the continuing lecturer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of Unmet Course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each department or program in a division:</a:t>
            </a:r>
          </a:p>
          <a:p>
            <a:r>
              <a:rPr lang="en-US" dirty="0" smtClean="0"/>
              <a:t>Count scheduled undergraduate courses offered over three quarter</a:t>
            </a:r>
          </a:p>
          <a:p>
            <a:r>
              <a:rPr lang="en-US" dirty="0" smtClean="0"/>
              <a:t>Subtract courses that could be covered by the ladder-rank faculty</a:t>
            </a:r>
          </a:p>
          <a:p>
            <a:r>
              <a:rPr lang="en-US" dirty="0" smtClean="0"/>
              <a:t>Add course credit for faculty on sabbatical</a:t>
            </a:r>
          </a:p>
          <a:p>
            <a:r>
              <a:rPr lang="en-US" dirty="0" smtClean="0"/>
              <a:t>The balance is the unmet course load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of Temp FTE Funds for Unmet Course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unmet course load by the temporary faculty workload to obtain the temporary FTE need</a:t>
            </a:r>
          </a:p>
          <a:p>
            <a:r>
              <a:rPr lang="en-US" dirty="0" smtClean="0"/>
              <a:t>Multiply the temporary FTE need by the approved annual salary rate to determine the formula funding for each department</a:t>
            </a:r>
          </a:p>
          <a:p>
            <a:r>
              <a:rPr lang="en-US" dirty="0" smtClean="0"/>
              <a:t>The unmet need funding for all the departments and programs in a division is the base allocation for the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Used for Unmet Need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Calculation of Department Temp FTE Need: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$$ = S x [C – (F x FW) + (F/9 x FW</a:t>
            </a:r>
            <a:r>
              <a:rPr lang="en-US" dirty="0" smtClean="0"/>
              <a:t>)] / TW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dirty="0" smtClean="0"/>
              <a:t>S = Annual Salary Rate for Lecturers</a:t>
            </a:r>
          </a:p>
          <a:p>
            <a:pPr>
              <a:buNone/>
            </a:pPr>
            <a:r>
              <a:rPr lang="en-US" dirty="0" smtClean="0"/>
              <a:t>C = Count of Scheduled Courses in 3 Quarters</a:t>
            </a:r>
          </a:p>
          <a:p>
            <a:pPr>
              <a:buNone/>
            </a:pPr>
            <a:r>
              <a:rPr lang="en-US" dirty="0" smtClean="0"/>
              <a:t>F = Ladder-Rank Faculty FTE</a:t>
            </a:r>
          </a:p>
          <a:p>
            <a:pPr>
              <a:buNone/>
            </a:pPr>
            <a:r>
              <a:rPr lang="en-US" dirty="0" smtClean="0"/>
              <a:t>FW = Faculty Workload (ranges from 2-3 courses)</a:t>
            </a:r>
          </a:p>
          <a:p>
            <a:pPr>
              <a:buNone/>
            </a:pPr>
            <a:r>
              <a:rPr lang="en-US" dirty="0" smtClean="0"/>
              <a:t>TW = Temporary Faculty Workload (either 6 or 8 courses)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5410200" y="1295400"/>
            <a:ext cx="152400" cy="3200400"/>
          </a:xfrm>
          <a:prstGeom prst="leftBrace">
            <a:avLst>
              <a:gd name="adj1" fmla="val 8333"/>
              <a:gd name="adj2" fmla="val 479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971800"/>
            <a:ext cx="1681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Unmet Course Load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Calculation of Department Temp FTE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u="sng" dirty="0" smtClean="0"/>
              <a:t>Psychology</a:t>
            </a:r>
          </a:p>
          <a:p>
            <a:pPr>
              <a:buNone/>
            </a:pPr>
            <a:r>
              <a:rPr lang="en-US" sz="3000" dirty="0" smtClean="0"/>
              <a:t>Courses (C) = 100.50</a:t>
            </a:r>
          </a:p>
          <a:p>
            <a:pPr>
              <a:buNone/>
            </a:pPr>
            <a:r>
              <a:rPr lang="en-US" sz="3000" dirty="0" smtClean="0"/>
              <a:t>Faculty FTE (F) = 29.49</a:t>
            </a:r>
          </a:p>
          <a:p>
            <a:pPr>
              <a:buNone/>
            </a:pPr>
            <a:r>
              <a:rPr lang="en-US" sz="3000" dirty="0" smtClean="0"/>
              <a:t>Faculty Workload (FW) = 2.5</a:t>
            </a:r>
          </a:p>
          <a:p>
            <a:pPr>
              <a:buNone/>
            </a:pPr>
            <a:r>
              <a:rPr lang="en-US" sz="3000" dirty="0" smtClean="0"/>
              <a:t>Temporary Faculty Workload (TW) = 8</a:t>
            </a:r>
          </a:p>
          <a:p>
            <a:pPr>
              <a:buNone/>
            </a:pPr>
            <a:r>
              <a:rPr lang="en-US" sz="3000" dirty="0" smtClean="0"/>
              <a:t>Salary Rate (S) = $55,745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smtClean="0"/>
              <a:t>$$ = S x [C – (F x FW) + (F/9 x FW)]/TW</a:t>
            </a:r>
          </a:p>
          <a:p>
            <a:pPr algn="ctr"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= 55,745 x [100.50 – (29.49 x 2.5) + (29.49/9 x 2.5)]/8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600" dirty="0" smtClean="0"/>
              <a:t>= $241,933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Main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Counts (C)</a:t>
            </a:r>
          </a:p>
          <a:p>
            <a:r>
              <a:rPr lang="en-US" dirty="0" smtClean="0"/>
              <a:t>Faculty FTE (F)</a:t>
            </a:r>
          </a:p>
          <a:p>
            <a:r>
              <a:rPr lang="en-US" dirty="0" smtClean="0"/>
              <a:t>Departmental Workload (F x FW)</a:t>
            </a:r>
          </a:p>
          <a:p>
            <a:r>
              <a:rPr lang="en-US" dirty="0" smtClean="0"/>
              <a:t>Sabbatical Credit (</a:t>
            </a:r>
            <a:r>
              <a:rPr lang="en-US" dirty="0" smtClean="0"/>
              <a:t>F/9 </a:t>
            </a:r>
            <a:r>
              <a:rPr lang="en-US" dirty="0" smtClean="0"/>
              <a:t>x FW)</a:t>
            </a:r>
          </a:p>
          <a:p>
            <a:r>
              <a:rPr lang="en-US" dirty="0" smtClean="0"/>
              <a:t>Temp FTE Workload (TW)</a:t>
            </a:r>
          </a:p>
          <a:p>
            <a:r>
              <a:rPr lang="en-US" dirty="0" smtClean="0"/>
              <a:t>Salary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Workloads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Sciences and engineering departments, 2</a:t>
            </a:r>
          </a:p>
          <a:p>
            <a:r>
              <a:rPr lang="en-US" dirty="0" smtClean="0"/>
              <a:t>Arts and humanities departments and programs, 3</a:t>
            </a:r>
          </a:p>
          <a:p>
            <a:r>
              <a:rPr lang="en-US" dirty="0" smtClean="0"/>
              <a:t>Social sciences departments and programs, 3</a:t>
            </a:r>
          </a:p>
          <a:p>
            <a:pPr>
              <a:buNone/>
            </a:pPr>
            <a:r>
              <a:rPr lang="en-US" dirty="0" smtClean="0"/>
              <a:t>Exceptions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Math, 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Cognitive Science and Psychology, 2.5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FTE Workloads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18 workload policy</a:t>
            </a:r>
          </a:p>
          <a:p>
            <a:pPr lvl="1"/>
            <a:r>
              <a:rPr lang="en-US" dirty="0" smtClean="0"/>
              <a:t>Annual course load of 9 courses for 1.00 FTE</a:t>
            </a:r>
            <a:endParaRPr lang="en-US" dirty="0" smtClean="0"/>
          </a:p>
          <a:p>
            <a:r>
              <a:rPr lang="en-US" dirty="0" smtClean="0"/>
              <a:t>Model provides slightly richer funding to recognize higher salary costs in some units</a:t>
            </a:r>
          </a:p>
          <a:p>
            <a:pPr lvl="1"/>
            <a:r>
              <a:rPr lang="en-US" dirty="0" smtClean="0"/>
              <a:t>Sciences and engineering, 6 courses per FTE</a:t>
            </a:r>
          </a:p>
          <a:p>
            <a:pPr lvl="1"/>
            <a:r>
              <a:rPr lang="en-US" dirty="0" smtClean="0"/>
              <a:t>Arts and humanities, 8 courses per FTE</a:t>
            </a:r>
          </a:p>
          <a:p>
            <a:pPr lvl="1"/>
            <a:r>
              <a:rPr lang="en-US" dirty="0" smtClean="0"/>
              <a:t>Social sciences, 8 courses per FTE</a:t>
            </a:r>
          </a:p>
          <a:p>
            <a:pPr lvl="1"/>
            <a:r>
              <a:rPr lang="en-US" dirty="0" smtClean="0"/>
              <a:t>Exceptions:  Math, 8 courses; Econ, 6 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 FTE Allocation</a:t>
            </a:r>
          </a:p>
          <a:p>
            <a:pPr lvl="1"/>
            <a:r>
              <a:rPr lang="en-US" dirty="0" smtClean="0"/>
              <a:t>Overview of funding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Description of formula</a:t>
            </a:r>
            <a:endParaRPr lang="en-US" dirty="0" smtClean="0"/>
          </a:p>
          <a:p>
            <a:pPr lvl="1"/>
            <a:r>
              <a:rPr lang="en-US" dirty="0" smtClean="0"/>
              <a:t>Review of variables and data sources</a:t>
            </a:r>
          </a:p>
          <a:p>
            <a:r>
              <a:rPr lang="en-US" dirty="0" smtClean="0"/>
              <a:t>Temporary FTE Allocation</a:t>
            </a:r>
          </a:p>
          <a:p>
            <a:pPr lvl="1"/>
            <a:r>
              <a:rPr lang="en-US" dirty="0" smtClean="0"/>
              <a:t>Overview of funding model</a:t>
            </a:r>
          </a:p>
          <a:p>
            <a:pPr lvl="1"/>
            <a:r>
              <a:rPr lang="en-US" dirty="0" smtClean="0"/>
              <a:t>Description of formula</a:t>
            </a:r>
          </a:p>
          <a:p>
            <a:pPr lvl="1"/>
            <a:r>
              <a:rPr lang="en-US" dirty="0" smtClean="0"/>
              <a:t>Review of variables and data sources</a:t>
            </a:r>
            <a:endParaRPr lang="en-US" dirty="0" smtClean="0"/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Rate for Temp FTE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of each FTE is currently based on a step in the Unit 18 salary scale</a:t>
            </a:r>
          </a:p>
          <a:p>
            <a:r>
              <a:rPr lang="en-US" dirty="0" smtClean="0"/>
              <a:t>09/10 calculation uses a salary rate of $55,745</a:t>
            </a:r>
          </a:p>
          <a:p>
            <a:r>
              <a:rPr lang="en-US" dirty="0" smtClean="0"/>
              <a:t>Rates are adjusted annually, or whenever salary range adjustments occur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Courses Are Counted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Courses offered by departments </a:t>
            </a:r>
            <a:r>
              <a:rPr lang="en-US" dirty="0" smtClean="0"/>
              <a:t>a</a:t>
            </a:r>
            <a:r>
              <a:rPr lang="en-US" dirty="0" smtClean="0"/>
              <a:t>re credited to the department where the course is taught, whether it is taught by a LRF or lecturer</a:t>
            </a:r>
          </a:p>
          <a:p>
            <a:r>
              <a:rPr lang="en-US" dirty="0" smtClean="0"/>
              <a:t>Courses offered by interdisciplinary programs and taught by a LRF are credited to the faculty member’s home department</a:t>
            </a:r>
          </a:p>
          <a:p>
            <a:r>
              <a:rPr lang="en-US" dirty="0" smtClean="0"/>
              <a:t>Courses offered by interdisciplinary programs and taught by lecturers are credited to the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Courses Are Counted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count given to a course is determined by three factors:</a:t>
            </a:r>
          </a:p>
          <a:p>
            <a:r>
              <a:rPr lang="en-US" dirty="0" smtClean="0"/>
              <a:t>Course Load Factor</a:t>
            </a:r>
          </a:p>
          <a:p>
            <a:r>
              <a:rPr lang="en-US" dirty="0" smtClean="0"/>
              <a:t>“Footnote” Factors</a:t>
            </a:r>
          </a:p>
          <a:p>
            <a:r>
              <a:rPr lang="en-US" dirty="0" smtClean="0"/>
              <a:t>Size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Load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Course workload is determined as part of Unit 18 appointment policies</a:t>
            </a:r>
          </a:p>
          <a:p>
            <a:r>
              <a:rPr lang="en-US" dirty="0" smtClean="0"/>
              <a:t>Default workload value for a course is 1.0</a:t>
            </a:r>
          </a:p>
          <a:p>
            <a:r>
              <a:rPr lang="en-US" dirty="0" smtClean="0"/>
              <a:t>Some courses, usually lab courses, have a workload value greater than 1.0</a:t>
            </a:r>
          </a:p>
          <a:p>
            <a:r>
              <a:rPr lang="en-US" dirty="0" smtClean="0"/>
              <a:t>Some courses, usually those with fewer than 4 credit units, have a workload value less than 1.0</a:t>
            </a:r>
          </a:p>
          <a:p>
            <a:r>
              <a:rPr lang="en-US" dirty="0" smtClean="0"/>
              <a:t>All 1-unit courses are assigned a value of 0.33 in the calculation of course counts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Footnote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Independent study type courses are factored at 0, including courses numbered 98, 99, 195, 197, 198, 199 and all courses with instruction type IN</a:t>
            </a:r>
          </a:p>
          <a:p>
            <a:r>
              <a:rPr lang="en-US" dirty="0" smtClean="0"/>
              <a:t>One-unit seminars are factored at 0, including 87, 90, 192, and XL sections</a:t>
            </a:r>
          </a:p>
          <a:p>
            <a:r>
              <a:rPr lang="en-US" dirty="0" err="1" smtClean="0"/>
              <a:t>Crosslisted</a:t>
            </a:r>
            <a:r>
              <a:rPr lang="en-US" dirty="0" smtClean="0"/>
              <a:t> courses are assigned factors according to how many departments list the course (e.g., 0.5 for a course cross-listed in two departments)</a:t>
            </a:r>
          </a:p>
          <a:p>
            <a:r>
              <a:rPr lang="en-US" dirty="0" smtClean="0"/>
              <a:t>Co-taught courses are assigned factors according to how many instructors teach the course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courses with enrollment less than 6 are factored at 0</a:t>
            </a:r>
          </a:p>
          <a:p>
            <a:r>
              <a:rPr lang="en-US" dirty="0" smtClean="0"/>
              <a:t>All courses with enrollment of 200 or more are factored at 1.5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Possible change being considered for 11/12:</a:t>
            </a:r>
          </a:p>
          <a:p>
            <a:r>
              <a:rPr lang="en-US" dirty="0" smtClean="0"/>
              <a:t>All lower division courses with enrollment less than 12 would be factored at 0</a:t>
            </a:r>
          </a:p>
          <a:p>
            <a:r>
              <a:rPr lang="en-US" dirty="0" smtClean="0"/>
              <a:t>All upper division courses with enrollment less than 8 would be factored at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and Updates of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November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Preliminary allocation is calculated for the next academic year, using</a:t>
            </a:r>
          </a:p>
          <a:p>
            <a:pPr lvl="2">
              <a:buNone/>
            </a:pPr>
            <a:r>
              <a:rPr lang="en-US" dirty="0" smtClean="0"/>
              <a:t>Prior year’s course data (FWS)</a:t>
            </a:r>
          </a:p>
          <a:p>
            <a:pPr lvl="2">
              <a:buNone/>
            </a:pPr>
            <a:r>
              <a:rPr lang="en-US" dirty="0" smtClean="0"/>
              <a:t>Current year’s faculty FTE</a:t>
            </a:r>
          </a:p>
          <a:p>
            <a:r>
              <a:rPr lang="en-US" dirty="0" smtClean="0"/>
              <a:t>May</a:t>
            </a:r>
          </a:p>
          <a:p>
            <a:pPr lvl="1">
              <a:buNone/>
            </a:pPr>
            <a:r>
              <a:rPr lang="en-US" dirty="0" smtClean="0"/>
              <a:t>Allocation is updated, using more recent course data (prior Spring, current year Fall, Winter)</a:t>
            </a:r>
            <a:endParaRPr lang="en-US" dirty="0" smtClean="0"/>
          </a:p>
          <a:p>
            <a:r>
              <a:rPr lang="en-US" dirty="0" smtClean="0"/>
              <a:t>September</a:t>
            </a:r>
          </a:p>
          <a:p>
            <a:pPr lvl="1">
              <a:buNone/>
            </a:pPr>
            <a:r>
              <a:rPr lang="en-US" dirty="0" smtClean="0"/>
              <a:t>Allocation is updated, reducing faculty FTE for separations, adjusting the annual salary rate, and adjusting the salaries for the continuing lecturers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FTE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 </a:t>
            </a:r>
            <a:r>
              <a:rPr lang="en-US" dirty="0" smtClean="0"/>
              <a:t>FTE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Provides funding </a:t>
            </a:r>
            <a:r>
              <a:rPr lang="en-US" dirty="0" smtClean="0"/>
              <a:t>to hire teaching assistants for undergraduate courses and graduate courses</a:t>
            </a:r>
            <a:endParaRPr lang="en-US" dirty="0" smtClean="0"/>
          </a:p>
          <a:p>
            <a:r>
              <a:rPr lang="en-US" dirty="0" smtClean="0"/>
              <a:t>Annual allocation made by SVCAA to </a:t>
            </a:r>
            <a:r>
              <a:rPr lang="en-US" dirty="0" smtClean="0"/>
              <a:t>departments and colleges</a:t>
            </a:r>
            <a:endParaRPr lang="en-US" dirty="0" smtClean="0"/>
          </a:p>
          <a:p>
            <a:r>
              <a:rPr lang="en-US" dirty="0" smtClean="0"/>
              <a:t>The allocation is fungible to use for </a:t>
            </a:r>
            <a:r>
              <a:rPr lang="en-US" dirty="0" smtClean="0"/>
              <a:t>TAs or temporary faculty</a:t>
            </a:r>
            <a:endParaRPr lang="en-US" dirty="0" smtClean="0"/>
          </a:p>
          <a:p>
            <a:r>
              <a:rPr lang="en-US" dirty="0" smtClean="0"/>
              <a:t>The methodology for the allocation is approved by the PRC</a:t>
            </a:r>
          </a:p>
          <a:p>
            <a:r>
              <a:rPr lang="en-US" dirty="0" smtClean="0"/>
              <a:t>Changes to the methodology can be requested by departments through their dean’s </a:t>
            </a:r>
            <a:r>
              <a:rPr lang="en-US" dirty="0" smtClean="0"/>
              <a:t>offices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FTE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funding allocations:</a:t>
            </a:r>
          </a:p>
          <a:p>
            <a:r>
              <a:rPr lang="en-US" dirty="0" smtClean="0"/>
              <a:t>Allocation for undergraduate courses taught during FWS</a:t>
            </a:r>
          </a:p>
          <a:p>
            <a:r>
              <a:rPr lang="en-US" dirty="0" smtClean="0"/>
              <a:t>Allocation for graduate courses taught during FWS</a:t>
            </a:r>
          </a:p>
          <a:p>
            <a:r>
              <a:rPr lang="en-US" dirty="0" smtClean="0"/>
              <a:t>Allocation for undergraduate courses taught in summer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 FTE Allocation - Undergraduate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TA FTE = 95% x (enrollment – faculty debit) / (PRC ratio * 4)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</a:t>
            </a:r>
            <a:r>
              <a:rPr lang="en-US" dirty="0" smtClean="0"/>
              <a:t>nrollment is an average of the prior spring, fall, and winter quarter enrollments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Faculty debit is the total faculty FTE (perm &amp; temp) multiplied by 20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PRC ratio is a student-to-TA ratio for the department, established by the PRC, with the assumption that 1 TA FTE is able to teach 4 sections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model is funded at 95%, except for writing programs which are fully funded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 reserve is maintained to deal with enrollment fluctuations, and is allocated in winter quarter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 Allocation - Enrollments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is counted in the department or program where the course is taught</a:t>
            </a:r>
          </a:p>
          <a:p>
            <a:r>
              <a:rPr lang="en-US" dirty="0" smtClean="0"/>
              <a:t>Count enrollments in all courses numbered from 1 through 194, excluding independent study courses and seminar courses (87, 90, 192)</a:t>
            </a:r>
          </a:p>
          <a:p>
            <a:r>
              <a:rPr lang="en-US" dirty="0" smtClean="0"/>
              <a:t>Enrollment in some courses (primarily languages and writing) is adjusted for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 Allocation – PRC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Arts &amp; Humanities, 32</a:t>
            </a:r>
          </a:p>
          <a:p>
            <a:r>
              <a:rPr lang="en-US" dirty="0" smtClean="0"/>
              <a:t>Biological Sciences, 28.20</a:t>
            </a:r>
          </a:p>
          <a:p>
            <a:r>
              <a:rPr lang="en-US" dirty="0" smtClean="0"/>
              <a:t>Engineering, 18</a:t>
            </a:r>
          </a:p>
          <a:p>
            <a:r>
              <a:rPr lang="en-US" dirty="0" smtClean="0"/>
              <a:t>Physical Sciences, 28.20</a:t>
            </a:r>
          </a:p>
          <a:p>
            <a:r>
              <a:rPr lang="en-US" dirty="0" smtClean="0"/>
              <a:t>Social Sciences, 32</a:t>
            </a:r>
          </a:p>
          <a:p>
            <a:r>
              <a:rPr lang="en-US" dirty="0" smtClean="0"/>
              <a:t>Languages, ranges between 15 and 21.48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 FTE Allocation - </a:t>
            </a:r>
            <a:r>
              <a:rPr lang="en-US" dirty="0" smtClean="0"/>
              <a:t>G</a:t>
            </a:r>
            <a:r>
              <a:rPr lang="en-US" dirty="0" smtClean="0"/>
              <a:t>raduate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TA FTE = 95% x (enrollment – course debit) / (student-to-TA ratio * 4)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</a:t>
            </a:r>
            <a:r>
              <a:rPr lang="en-US" dirty="0" smtClean="0"/>
              <a:t>nrollment includes only lecture courses that have more than 20 students and is an average of the prior winter, spring, and current fall enrollment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Course debit is 20 times the number of counted courses with enrollments greater than 20 students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student-to-TA ratio is set at 30 students, with the assumption that 1 TA FTE is able to teach 4 sections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Funding is provided if the need is 0.05 FTE or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TA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Preliminary allocation for the following year is made in winter quarter, using the enrollments from the prior spring, fall, and winter and the current year faculty FTE</a:t>
            </a:r>
          </a:p>
          <a:p>
            <a:r>
              <a:rPr lang="en-US" dirty="0" smtClean="0"/>
              <a:t>Allocations from the reserve are also made during winter quarter, using the same enrollment and faculty FTE </a:t>
            </a:r>
          </a:p>
          <a:p>
            <a:r>
              <a:rPr lang="en-US" dirty="0" smtClean="0"/>
              <a:t>For growing departments, the final allocation for the current year will be the same as the preliminary allocation for the following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639</TotalTime>
  <Words>1396</Words>
  <Application>Microsoft Office PowerPoint</Application>
  <PresentationFormat>On-screen Show (4:3)</PresentationFormat>
  <Paragraphs>182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Allocations for Temporary FTE and Teaching Assistants:  How Do They Work?</vt:lpstr>
      <vt:lpstr>Today’s Topics</vt:lpstr>
      <vt:lpstr>TA FTE Allocation</vt:lpstr>
      <vt:lpstr>TA FTE Allocation</vt:lpstr>
      <vt:lpstr>TA FTE Allocation - Undergraduate</vt:lpstr>
      <vt:lpstr>TA Allocation - Enrollments</vt:lpstr>
      <vt:lpstr>TA Allocation – PRC Ratios</vt:lpstr>
      <vt:lpstr>TA FTE Allocation - Graduate</vt:lpstr>
      <vt:lpstr>Timing of TA Allocations</vt:lpstr>
      <vt:lpstr>TA FTE Allocation</vt:lpstr>
      <vt:lpstr>Temporary FTE Allocation</vt:lpstr>
      <vt:lpstr>Temporary FTE Allocation</vt:lpstr>
      <vt:lpstr>Calculation of Unmet Course Load</vt:lpstr>
      <vt:lpstr>Calculation of Temp FTE Funds for Unmet Course Load</vt:lpstr>
      <vt:lpstr>Formula Used for Unmet Need Calculation</vt:lpstr>
      <vt:lpstr>Example of Calculation of Department Temp FTE Need</vt:lpstr>
      <vt:lpstr>Review of Main Variables</vt:lpstr>
      <vt:lpstr>Faculty Workloads</vt:lpstr>
      <vt:lpstr>Temporary FTE Workloads</vt:lpstr>
      <vt:lpstr>Salary Rate for Temp FTE </vt:lpstr>
      <vt:lpstr>How Courses Are Counted</vt:lpstr>
      <vt:lpstr>How Courses Are Counted</vt:lpstr>
      <vt:lpstr>Course Load Factor</vt:lpstr>
      <vt:lpstr>Footnote Factors</vt:lpstr>
      <vt:lpstr>Size Factors</vt:lpstr>
      <vt:lpstr>Timing and Updates of Allocation</vt:lpstr>
      <vt:lpstr>Temporary FTE Allocation</vt:lpstr>
    </vt:vector>
  </TitlesOfParts>
  <Company>University of California,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Farrelly</dc:creator>
  <cp:lastModifiedBy>Kathy Farrelly</cp:lastModifiedBy>
  <cp:revision>70</cp:revision>
  <dcterms:created xsi:type="dcterms:W3CDTF">2010-01-11T19:02:08Z</dcterms:created>
  <dcterms:modified xsi:type="dcterms:W3CDTF">2010-01-12T06:46:36Z</dcterms:modified>
</cp:coreProperties>
</file>