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5"/>
  </p:notesMasterIdLst>
  <p:sldIdLst>
    <p:sldId id="256" r:id="rId5"/>
    <p:sldId id="419" r:id="rId6"/>
    <p:sldId id="453" r:id="rId7"/>
    <p:sldId id="459" r:id="rId8"/>
    <p:sldId id="464" r:id="rId9"/>
    <p:sldId id="466" r:id="rId10"/>
    <p:sldId id="462" r:id="rId11"/>
    <p:sldId id="465" r:id="rId12"/>
    <p:sldId id="463" r:id="rId13"/>
    <p:sldId id="304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ce Dormoy" initials="BD" lastIdx="4" clrIdx="0">
    <p:extLst/>
  </p:cmAuthor>
  <p:cmAuthor id="2" name="Christinson, Marisol" initials="CM" lastIdx="6" clrIdx="1">
    <p:extLst/>
  </p:cmAuthor>
  <p:cmAuthor id="3" name="Kevin Chou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3431"/>
    <a:srgbClr val="C49739"/>
    <a:srgbClr val="45ACA1"/>
    <a:srgbClr val="1A2892"/>
    <a:srgbClr val="D3E7FD"/>
    <a:srgbClr val="ABD1FB"/>
    <a:srgbClr val="1C125A"/>
    <a:srgbClr val="CC0000"/>
    <a:srgbClr val="CC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87792" autoAdjust="0"/>
  </p:normalViewPr>
  <p:slideViewPr>
    <p:cSldViewPr>
      <p:cViewPr varScale="1">
        <p:scale>
          <a:sx n="98" d="100"/>
          <a:sy n="98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43E65-DACA-4E9A-B186-7D1AA32489D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4B52A-62BF-41AD-8D0E-DDA159C62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1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Marisol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79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Marisol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6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Marisol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6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08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2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24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58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Marisol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28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Marisol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04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Marisol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4B52A-62BF-41AD-8D0E-DDA159C62D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7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379934"/>
            <a:ext cx="2729214" cy="4780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47BD38-62C6-41C1-BBE9-DF45AA1D7B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A15864F-7BA0-4DB7-9405-740FFAC1E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ink.ucsd.edu/research/data-analysis/erap-reporting-project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7257" y="838200"/>
            <a:ext cx="48936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eRAP Reporting Project</a:t>
            </a:r>
            <a:endParaRPr lang="en-US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en-US" sz="2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2400" spc="-100" dirty="0" smtClean="0">
                <a:latin typeface="+mj-lt"/>
                <a:ea typeface="+mj-ea"/>
                <a:cs typeface="+mj-cs"/>
              </a:rPr>
              <a:t>5/17/2016</a:t>
            </a:r>
            <a:endParaRPr lang="en-US" sz="2400" spc="-1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38200"/>
            <a:ext cx="280254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8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pi.ning.com/files/vFvhHkL0mdHJxaW01DylksMPqkLCiGG1nhH1nYhmNjEgfoIULU4caZAuXV5EYEiFa0cqQFdvvHliZYRkLM2HPzX6YzTDPOTz/discu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93" y="2362200"/>
            <a:ext cx="3781413" cy="222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53825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eRAP Reporting Project Overview</a:t>
            </a:r>
          </a:p>
          <a:p>
            <a:pPr marL="573088" lvl="1" indent="-176213">
              <a:buFont typeface="Wingdings" panose="05000000000000000000" pitchFamily="2" charset="2"/>
              <a:buChar char="q"/>
            </a:pPr>
            <a:r>
              <a:rPr lang="en-US" sz="2400" dirty="0" smtClean="0"/>
              <a:t> Purpose</a:t>
            </a:r>
          </a:p>
          <a:p>
            <a:pPr marL="573088" lvl="1" indent="-176213">
              <a:buFont typeface="Wingdings" panose="05000000000000000000" pitchFamily="2" charset="2"/>
              <a:buChar char="q"/>
            </a:pPr>
            <a:r>
              <a:rPr lang="en-US" sz="2400" dirty="0" smtClean="0"/>
              <a:t> Benefits</a:t>
            </a:r>
          </a:p>
          <a:p>
            <a:pPr marL="573088" lvl="1" indent="-176213">
              <a:buFont typeface="Wingdings" panose="05000000000000000000" pitchFamily="2" charset="2"/>
              <a:buChar char="q"/>
            </a:pPr>
            <a:r>
              <a:rPr lang="en-US" sz="2400" dirty="0" smtClean="0"/>
              <a:t> Objectives</a:t>
            </a:r>
          </a:p>
          <a:p>
            <a:pPr marL="573088" lvl="1" indent="-176213">
              <a:buFont typeface="Wingdings" panose="05000000000000000000" pitchFamily="2" charset="2"/>
              <a:buChar char="q"/>
            </a:pPr>
            <a:r>
              <a:rPr lang="en-US" sz="2400" dirty="0" smtClean="0"/>
              <a:t>eRAP Reporting Committee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Pending Support Reports</a:t>
            </a:r>
          </a:p>
          <a:p>
            <a:pPr marL="573088" lvl="1" indent="-176213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Overview</a:t>
            </a:r>
            <a:endParaRPr lang="en-US" sz="2400" dirty="0"/>
          </a:p>
          <a:p>
            <a:pPr marL="573088" lvl="1" indent="-176213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Demo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03" y="4343400"/>
            <a:ext cx="222889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0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Project Overview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1682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Purpose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Deliver valid and stable Coeus proposal and award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Deliver standard Contracts &amp; Grants (C&amp;G) enterprise reports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Enable the creation of ad hoc reports to users with appropriate access rights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Benefits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Replace </a:t>
            </a:r>
            <a:r>
              <a:rPr lang="en-US" dirty="0" err="1" smtClean="0"/>
              <a:t>QueryLink</a:t>
            </a:r>
            <a:r>
              <a:rPr lang="en-US" dirty="0" smtClean="0"/>
              <a:t> with new suite of enterprise reporting tools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Support the demand for accurate and validated C&amp;G data required by departmental research administrators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Decrease institutional risk through quicker identification/resolution of problems with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Provide self-</a:t>
            </a:r>
            <a:r>
              <a:rPr lang="en-US" dirty="0"/>
              <a:t>s</a:t>
            </a:r>
            <a:r>
              <a:rPr lang="en-US" dirty="0" smtClean="0"/>
              <a:t>ervice reporting capabilities </a:t>
            </a:r>
          </a:p>
        </p:txBody>
      </p:sp>
    </p:spTree>
    <p:extLst>
      <p:ext uri="{BB962C8B-B14F-4D97-AF65-F5344CB8AC3E}">
        <p14:creationId xmlns:p14="http://schemas.microsoft.com/office/powerpoint/2010/main" val="18317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Project Overview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1682" y="1524000"/>
            <a:ext cx="4872318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Objectives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Provide access to research administration data to approved UCSD users, while ensuring appropriate limitations to sensitive data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Provide transformed research data that is well </a:t>
            </a:r>
            <a:r>
              <a:rPr lang="en-US" dirty="0" smtClean="0"/>
              <a:t>documented by subject matter experts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Provide </a:t>
            </a:r>
            <a:r>
              <a:rPr lang="en-US" dirty="0" smtClean="0"/>
              <a:t>data </a:t>
            </a:r>
            <a:r>
              <a:rPr lang="en-US" dirty="0"/>
              <a:t>that allows end users </a:t>
            </a:r>
            <a:r>
              <a:rPr lang="en-US" dirty="0" smtClean="0"/>
              <a:t>to quickly and consistently answer key business questions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Provide a single authoritative source of information which will reduce conflicting </a:t>
            </a:r>
            <a:r>
              <a:rPr lang="en-US" dirty="0" smtClean="0"/>
              <a:t>interpretations </a:t>
            </a:r>
            <a:r>
              <a:rPr lang="en-US" dirty="0"/>
              <a:t>of research </a:t>
            </a:r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51" y="1752600"/>
            <a:ext cx="311469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eRAP Reporting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Responsibilities</a:t>
            </a:r>
          </a:p>
          <a:p>
            <a:pPr marL="398463" indent="-1825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Comprised of representatives across all areas of </a:t>
            </a:r>
            <a:r>
              <a:rPr lang="en-US" sz="2000" dirty="0" smtClean="0"/>
              <a:t>campus</a:t>
            </a:r>
            <a:endParaRPr lang="en-US" sz="2000" dirty="0" smtClean="0"/>
          </a:p>
          <a:p>
            <a:pPr marL="398463" indent="-1825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Identified and inventoried desired </a:t>
            </a:r>
            <a:r>
              <a:rPr lang="en-US" sz="2000" dirty="0" smtClean="0"/>
              <a:t>reports</a:t>
            </a:r>
            <a:endParaRPr lang="en-US" sz="2000" dirty="0" smtClean="0"/>
          </a:p>
          <a:p>
            <a:pPr marL="398463" indent="-1825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Established clear ownership and governance of research data </a:t>
            </a:r>
          </a:p>
          <a:p>
            <a:pPr marL="398463" indent="-1825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Established data access </a:t>
            </a:r>
            <a:r>
              <a:rPr lang="en-US" sz="2000" dirty="0" smtClean="0"/>
              <a:t>guidelines</a:t>
            </a:r>
          </a:p>
          <a:p>
            <a:pPr marL="398463" indent="-1825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Ongoing: Prioritize reports based on available </a:t>
            </a:r>
            <a:r>
              <a:rPr lang="en-US" sz="2000" dirty="0" smtClean="0"/>
              <a:t>resources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106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eRAP Reporting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Current Priorities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Identified </a:t>
            </a:r>
            <a:r>
              <a:rPr lang="en-US" dirty="0" smtClean="0"/>
              <a:t>Current &amp; Pending Support Report as highest </a:t>
            </a:r>
            <a:r>
              <a:rPr lang="en-US" dirty="0" smtClean="0"/>
              <a:t>priority project</a:t>
            </a:r>
            <a:endParaRPr lang="en-US" dirty="0" smtClean="0"/>
          </a:p>
          <a:p>
            <a:pPr lvl="2"/>
            <a:r>
              <a:rPr lang="en-US" sz="2000" dirty="0" smtClean="0"/>
              <a:t>Pending </a:t>
            </a:r>
            <a:r>
              <a:rPr lang="en-US" sz="2000" dirty="0" smtClean="0"/>
              <a:t>Support Report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/>
              <a:t>C</a:t>
            </a:r>
            <a:r>
              <a:rPr lang="en-US" sz="1800" dirty="0" smtClean="0"/>
              <a:t>ompleted and available for all ePD on-boarded departments as of 4/13/16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Demo to follow</a:t>
            </a:r>
            <a:endParaRPr lang="en-US" sz="1800" dirty="0" smtClean="0"/>
          </a:p>
          <a:p>
            <a:pPr lvl="2"/>
            <a:r>
              <a:rPr lang="en-US" sz="2000" dirty="0" smtClean="0"/>
              <a:t>Award Data Model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In Progress – focus on making validated award data available to campus consumers</a:t>
            </a:r>
          </a:p>
          <a:p>
            <a:pPr lvl="2"/>
            <a:r>
              <a:rPr lang="en-US" sz="2000" dirty="0" smtClean="0"/>
              <a:t>Current Support Report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To be started on completion of Award Data Model project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45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370"/>
            <a:ext cx="8229600" cy="829270"/>
          </a:xfrm>
        </p:spPr>
        <p:txBody>
          <a:bodyPr/>
          <a:lstStyle/>
          <a:p>
            <a:r>
              <a:rPr lang="en-US" dirty="0" smtClean="0"/>
              <a:t>Pending Support Reports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96244"/>
              </p:ext>
            </p:extLst>
          </p:nvPr>
        </p:nvGraphicFramePr>
        <p:xfrm>
          <a:off x="609600" y="1752600"/>
          <a:ext cx="7772400" cy="3931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69634"/>
                <a:gridCol w="5402766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Report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Intended For</a:t>
                      </a:r>
                      <a:endParaRPr lang="en-US" sz="14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My Proposals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Investigators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Intended to show a current list of pending proposals</a:t>
                      </a:r>
                      <a:r>
                        <a:rPr lang="en-US" sz="1400" baseline="0" dirty="0" smtClean="0"/>
                        <a:t> from ePD for a specific investigator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Selected PIs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Fund Managers/MSOs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Intended to show a current</a:t>
                      </a:r>
                      <a:r>
                        <a:rPr lang="en-US" sz="1400" baseline="0" dirty="0" smtClean="0"/>
                        <a:t> list of pending ePD proposals for one or more investigators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Selected Units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Unit Heads/Assistant Unit Heads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Intended</a:t>
                      </a:r>
                      <a:r>
                        <a:rPr lang="en-US" sz="1400" baseline="0" dirty="0" smtClean="0"/>
                        <a:t> to show the current portfolio of pending ePD proposals for one or more units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Support </a:t>
            </a:r>
            <a:r>
              <a:rPr lang="en-US" dirty="0" smtClean="0"/>
              <a:t>Reports -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How to access these reports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/>
              <a:t>Go to blink.ucsd.edu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/>
              <a:t>From the Blink Topics menu, select </a:t>
            </a:r>
            <a:r>
              <a:rPr lang="en-US" sz="2200" i="1" dirty="0" smtClean="0"/>
              <a:t>Research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/>
              <a:t>From the Research page, from the left hand navigation menu, select </a:t>
            </a:r>
            <a:r>
              <a:rPr lang="en-US" sz="2200" i="1" dirty="0" smtClean="0"/>
              <a:t>Data &amp; Analytics</a:t>
            </a:r>
            <a:endParaRPr lang="en-US" sz="22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sz="2200" dirty="0" smtClean="0"/>
              <a:t>From the Data &amp; Analytics page, select the </a:t>
            </a:r>
            <a:r>
              <a:rPr lang="en-US" sz="2200" i="1" dirty="0" smtClean="0"/>
              <a:t>Proposal Reports</a:t>
            </a:r>
            <a:r>
              <a:rPr lang="en-US" sz="2200" dirty="0" smtClean="0"/>
              <a:t> link</a:t>
            </a:r>
          </a:p>
          <a:p>
            <a:pPr marL="274320" lvl="1" indent="0">
              <a:buNone/>
            </a:pPr>
            <a:endParaRPr lang="en-US" sz="2200" dirty="0" smtClean="0"/>
          </a:p>
          <a:p>
            <a:pPr marL="274320" lvl="1" indent="0">
              <a:buNone/>
            </a:pPr>
            <a:r>
              <a:rPr lang="en-US" sz="2200" dirty="0" smtClean="0"/>
              <a:t>Or, you can search blink for </a:t>
            </a:r>
            <a:r>
              <a:rPr lang="en-US" sz="2200" i="1" dirty="0" smtClean="0"/>
              <a:t>eRAP Reporting Project</a:t>
            </a:r>
            <a:r>
              <a:rPr lang="en-US" sz="2200" dirty="0" smtClean="0"/>
              <a:t> to get to our Reporting Blink page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The direct link to the current eRAP Reporting Project page is:</a:t>
            </a:r>
          </a:p>
          <a:p>
            <a:pPr marL="274320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blink.ucsd.edu/research/data-analysis/erap-reporting-project/index.html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01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B44620857A3468518B531436BBED9" ma:contentTypeVersion="1" ma:contentTypeDescription="Create a new document." ma:contentTypeScope="" ma:versionID="e9271ccf34de6509a151c3328e3dad4e">
  <xsd:schema xmlns:xsd="http://www.w3.org/2001/XMLSchema" xmlns:xs="http://www.w3.org/2001/XMLSchema" xmlns:p="http://schemas.microsoft.com/office/2006/metadata/properties" xmlns:ns3="e0cad5fa-6738-45ca-855d-fbd735260f64" targetNamespace="http://schemas.microsoft.com/office/2006/metadata/properties" ma:root="true" ma:fieldsID="3cdbe4d17c3b45e16d214c2ee561492c" ns3:_="">
    <xsd:import namespace="e0cad5fa-6738-45ca-855d-fbd735260f6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ad5fa-6738-45ca-855d-fbd735260f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605CED-D1A9-439B-BD7B-75A022D8E8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07210D-AE26-44EC-9E8E-D5A38A564D6E}">
  <ds:schemaRefs>
    <ds:schemaRef ds:uri="http://purl.org/dc/dcmitype/"/>
    <ds:schemaRef ds:uri="e0cad5fa-6738-45ca-855d-fbd735260f64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3D70FB-5CF8-4C3A-B7AF-97D0E1A564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cad5fa-6738-45ca-855d-fbd735260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23432</TotalTime>
  <Words>430</Words>
  <Application>Microsoft Office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Clarity</vt:lpstr>
      <vt:lpstr>PowerPoint Presentation</vt:lpstr>
      <vt:lpstr>Agenda</vt:lpstr>
      <vt:lpstr>Reporting Project Overview</vt:lpstr>
      <vt:lpstr>Reporting Project Overview</vt:lpstr>
      <vt:lpstr>eRAP Reporting Committee</vt:lpstr>
      <vt:lpstr>eRAP Reporting Committee</vt:lpstr>
      <vt:lpstr>Pending Support Reports</vt:lpstr>
      <vt:lpstr>Report Demo</vt:lpstr>
      <vt:lpstr>Pending Support Reports - Access</vt:lpstr>
      <vt:lpstr>Questions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Nicole</dc:creator>
  <cp:lastModifiedBy>Christinson, Marisol</cp:lastModifiedBy>
  <cp:revision>1058</cp:revision>
  <dcterms:created xsi:type="dcterms:W3CDTF">2012-05-03T16:50:53Z</dcterms:created>
  <dcterms:modified xsi:type="dcterms:W3CDTF">2016-05-16T21:27:42Z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0x0101002D0B44620857A3468518B531436BBED9</vt:lpwstr>
  </property>
  <property fmtid="{D5CDD505-2E9C-101B-9397-08002B2CF9AE}" pid="3" name="IsMyDocuments">
    <vt:bool>true</vt:bool>
  </property>
</Properties>
</file>