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7" r:id="rId6"/>
    <p:sldId id="265" r:id="rId7"/>
    <p:sldId id="266" r:id="rId8"/>
    <p:sldId id="275" r:id="rId9"/>
    <p:sldId id="268" r:id="rId10"/>
    <p:sldId id="276" r:id="rId11"/>
    <p:sldId id="279" r:id="rId12"/>
    <p:sldId id="278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706" autoAdjust="0"/>
  </p:normalViewPr>
  <p:slideViewPr>
    <p:cSldViewPr showGuides="1">
      <p:cViewPr varScale="1">
        <p:scale>
          <a:sx n="116" d="100"/>
          <a:sy n="116" d="100"/>
        </p:scale>
        <p:origin x="336" y="1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11/29/17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11/29/17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11/29/17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11/29/17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11/29/17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11/29/17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11/29/17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11/29/17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11/29/17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11/29/17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11/29/17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11/29/17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11/29/17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dminrecords.ucsd.edu/PPM/docs/300-2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Funds Management (Overdrafts) Policy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4038600"/>
            <a:ext cx="3669799" cy="6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Data Sources</a:t>
            </a:r>
          </a:p>
          <a:p>
            <a:r>
              <a:rPr lang="en-US" dirty="0" smtClean="0"/>
              <a:t>Policy &amp; Process</a:t>
            </a:r>
          </a:p>
        </p:txBody>
      </p:sp>
    </p:spTree>
    <p:extLst>
      <p:ext uri="{BB962C8B-B14F-4D97-AF65-F5344CB8AC3E}">
        <p14:creationId xmlns:p14="http://schemas.microsoft.com/office/powerpoint/2010/main" val="330554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1600200"/>
            <a:ext cx="4520164" cy="24384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5334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713412" y="1524000"/>
            <a:ext cx="55626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Funds deficits at UC San Diego a persistent problem</a:t>
            </a:r>
            <a:endParaRPr lang="en-US" dirty="0"/>
          </a:p>
          <a:p>
            <a:r>
              <a:rPr lang="en-US" dirty="0" smtClean="0"/>
              <a:t>Leadership focused on timely resolution</a:t>
            </a:r>
          </a:p>
          <a:p>
            <a:r>
              <a:rPr lang="en-US" dirty="0" smtClean="0"/>
              <a:t>Two Pronged Approach</a:t>
            </a:r>
            <a:endParaRPr lang="en-US" dirty="0"/>
          </a:p>
          <a:p>
            <a:pPr lvl="1"/>
            <a:r>
              <a:rPr lang="en-US" dirty="0" smtClean="0"/>
              <a:t>Consistent Measures (Deficit Balance Analytics)</a:t>
            </a:r>
          </a:p>
          <a:p>
            <a:pPr lvl="1"/>
            <a:r>
              <a:rPr lang="en-US" dirty="0" smtClean="0"/>
              <a:t>Definitive Policy</a:t>
            </a:r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04800"/>
            <a:ext cx="9753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Single Source for Deficit Balance Analytics</a:t>
            </a:r>
            <a:r>
              <a:rPr lang="en-US" dirty="0"/>
              <a:t/>
            </a:r>
            <a:br>
              <a:rPr lang="en-US" dirty="0"/>
            </a:br>
            <a:r>
              <a:rPr lang="en-US" sz="1300" dirty="0"/>
              <a:t>http://blink.ucsd.edu/finance/accounting/deficit/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2" y="1198407"/>
            <a:ext cx="6781800" cy="5513736"/>
          </a:xfrm>
        </p:spPr>
      </p:pic>
    </p:spTree>
    <p:extLst>
      <p:ext uri="{BB962C8B-B14F-4D97-AF65-F5344CB8AC3E}">
        <p14:creationId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Policy: PPM 300-2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Published February 2017</a:t>
            </a:r>
          </a:p>
          <a:p>
            <a:r>
              <a:rPr lang="en-US" dirty="0" smtClean="0"/>
              <a:t>Revised September 2017</a:t>
            </a:r>
          </a:p>
          <a:p>
            <a:pPr lvl="1"/>
            <a:r>
              <a:rPr lang="en-US" dirty="0" smtClean="0"/>
              <a:t>Internal audit found original version of policy lacked clear accountability and defined process for deficits resolution</a:t>
            </a:r>
          </a:p>
          <a:p>
            <a:pPr lvl="1"/>
            <a:r>
              <a:rPr lang="en-US" dirty="0" smtClean="0"/>
              <a:t>Management agreed to resolution of audit finding by strengthening accountability and defining a clear process to manage timely resolution of existing and future deficits.  Required update to </a:t>
            </a:r>
            <a:r>
              <a:rPr lang="en-US" dirty="0"/>
              <a:t>300-2.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2"/>
              </a:rPr>
              <a:t>http://adminrecords.ucsd.edu/PPM/docs/300-2.html</a:t>
            </a:r>
            <a:r>
              <a:rPr lang="en-US" dirty="0" smtClean="0"/>
              <a:t>)</a:t>
            </a:r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341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36550"/>
            <a:ext cx="8686801" cy="533400"/>
          </a:xfrm>
        </p:spPr>
        <p:txBody>
          <a:bodyPr/>
          <a:lstStyle/>
          <a:p>
            <a:r>
              <a:rPr lang="en-US" dirty="0" smtClean="0"/>
              <a:t>Overdraft/Deficit Resolution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295400"/>
            <a:ext cx="425196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Three Process Routes</a:t>
            </a:r>
            <a:endParaRPr lang="en-US" dirty="0"/>
          </a:p>
          <a:p>
            <a:pPr lvl="1"/>
            <a:r>
              <a:rPr lang="en-US" dirty="0" smtClean="0"/>
              <a:t>Self Supporting</a:t>
            </a:r>
          </a:p>
          <a:p>
            <a:pPr lvl="1"/>
            <a:r>
              <a:rPr lang="en-US" dirty="0" smtClean="0"/>
              <a:t>Sponsored Projects</a:t>
            </a:r>
          </a:p>
          <a:p>
            <a:pPr lvl="1"/>
            <a:r>
              <a:rPr lang="en-US" dirty="0" smtClean="0"/>
              <a:t>Other Funds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208044"/>
              </p:ext>
            </p:extLst>
          </p:nvPr>
        </p:nvGraphicFramePr>
        <p:xfrm>
          <a:off x="5027612" y="900628"/>
          <a:ext cx="4186238" cy="541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Acrobat Document" r:id="rId3" imgW="5829207" imgH="7543800" progId="Acrobat.Document.11">
                  <p:embed/>
                </p:oleObj>
              </mc:Choice>
              <mc:Fallback>
                <p:oleObj name="Acrobat Document" r:id="rId3" imgW="5829207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7612" y="900628"/>
                        <a:ext cx="4186238" cy="541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2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Funds must be more actively managed to avoid deficits</a:t>
            </a:r>
          </a:p>
          <a:p>
            <a:r>
              <a:rPr lang="en-US" dirty="0" smtClean="0"/>
              <a:t>Resolution </a:t>
            </a:r>
            <a:r>
              <a:rPr lang="en-US" dirty="0"/>
              <a:t>plans must be developed and approved</a:t>
            </a:r>
          </a:p>
          <a:p>
            <a:r>
              <a:rPr lang="en-US" dirty="0" smtClean="0"/>
              <a:t>Deficits must be resolved promptly</a:t>
            </a:r>
          </a:p>
          <a:p>
            <a:r>
              <a:rPr lang="en-US" dirty="0" smtClean="0"/>
              <a:t>Deficits should normally be resolved before fiscal year end</a:t>
            </a:r>
          </a:p>
          <a:p>
            <a:pPr lvl="1"/>
            <a:r>
              <a:rPr lang="en-US" dirty="0" smtClean="0"/>
              <a:t>Actively managed deficits may be rolled over to next fiscal year with CFO approval</a:t>
            </a:r>
          </a:p>
          <a:p>
            <a:pPr lvl="1"/>
            <a:r>
              <a:rPr lang="en-US" dirty="0"/>
              <a:t>Rollover requests consolidated and submitted through Vice </a:t>
            </a:r>
            <a:r>
              <a:rPr lang="en-US" dirty="0" smtClean="0"/>
              <a:t>Chancellor to Campus Controller for review</a:t>
            </a:r>
            <a:endParaRPr lang="en-US" dirty="0"/>
          </a:p>
          <a:p>
            <a:pPr lvl="1"/>
            <a:r>
              <a:rPr lang="en-US" dirty="0" smtClean="0"/>
              <a:t>Planned rollover of deficits must be submitted and approved by the CFO before March 31 annually</a:t>
            </a:r>
          </a:p>
          <a:p>
            <a:pPr lvl="1"/>
            <a:r>
              <a:rPr lang="en-US" dirty="0" smtClean="0"/>
              <a:t>Deficits without an approved rollover must be resolved by June 30</a:t>
            </a:r>
          </a:p>
          <a:p>
            <a:pPr lvl="1"/>
            <a:r>
              <a:rPr lang="en-US" dirty="0" smtClean="0"/>
              <a:t>Unresolved deficits/unapproved rollovers at year end will be subject to current or next year budget adjustments</a:t>
            </a:r>
          </a:p>
        </p:txBody>
      </p:sp>
    </p:spTree>
    <p:extLst>
      <p:ext uri="{BB962C8B-B14F-4D97-AF65-F5344CB8AC3E}">
        <p14:creationId xmlns:p14="http://schemas.microsoft.com/office/powerpoint/2010/main" val="225003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Budget Office Role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5212" y="1828800"/>
            <a:ext cx="94488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Throughout the year, </a:t>
            </a:r>
            <a:r>
              <a:rPr lang="en-US" dirty="0"/>
              <a:t>the Campus Budget </a:t>
            </a:r>
            <a:r>
              <a:rPr lang="en-US" dirty="0" smtClean="0"/>
              <a:t>Office (CBO) will meet </a:t>
            </a:r>
            <a:r>
              <a:rPr lang="en-US" dirty="0"/>
              <a:t>with </a:t>
            </a:r>
            <a:r>
              <a:rPr lang="en-US" dirty="0" smtClean="0"/>
              <a:t>each Vice Chancellor’s financial officers to review existing </a:t>
            </a:r>
            <a:r>
              <a:rPr lang="en-US" dirty="0"/>
              <a:t>and anticipated </a:t>
            </a:r>
            <a:r>
              <a:rPr lang="en-US" dirty="0" smtClean="0"/>
              <a:t>deficits that do not have an approved resolution plan. </a:t>
            </a:r>
          </a:p>
          <a:p>
            <a:r>
              <a:rPr lang="en-US" dirty="0" smtClean="0"/>
              <a:t>Deficit balances that do have long-term resolutions plans will be monitored regularly for progress.</a:t>
            </a:r>
          </a:p>
          <a:p>
            <a:r>
              <a:rPr lang="en-US" dirty="0" smtClean="0"/>
              <a:t>CBO will help financial officers identify fund sources that can be used to </a:t>
            </a:r>
            <a:r>
              <a:rPr lang="en-US" dirty="0"/>
              <a:t>clear deficits </a:t>
            </a:r>
            <a:r>
              <a:rPr lang="en-US" dirty="0" smtClean="0"/>
              <a:t>prior to requesting approval to roll over the overdraft balance into the new fiscal year as outlined in the policy.</a:t>
            </a:r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part of the annual budget process, </a:t>
            </a:r>
            <a:r>
              <a:rPr lang="en-US" dirty="0" smtClean="0"/>
              <a:t>CBO will incorporate these deficit resolution plans and other identified deficit balances into each Vice Chancellor area’s budget review.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4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9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contrast presentation (widescreen).potx" id="{79BDEE8A-06BD-4498-8DA2-039F108111A7}" vid="{371B0C30-7F71-4EED-A6A3-8F238779D534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220E13-D325-4A9E-AA7A-0D1409275EB9}">
  <ds:schemaRefs>
    <ds:schemaRef ds:uri="40262f94-9f35-4ac3-9a90-690165a166b7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a4f35948-e619-41b3-aa29-22878b09cfd2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231</TotalTime>
  <Words>335</Words>
  <Application>Microsoft Macintosh PowerPoint</Application>
  <PresentationFormat>Custom</PresentationFormat>
  <Paragraphs>38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Franklin Gothic Medium</vt:lpstr>
      <vt:lpstr>Business Contrast 16x9</vt:lpstr>
      <vt:lpstr>Acrobat Document</vt:lpstr>
      <vt:lpstr>Funds Management (Overdrafts) Policy</vt:lpstr>
      <vt:lpstr>Agenda</vt:lpstr>
      <vt:lpstr>Background</vt:lpstr>
      <vt:lpstr>Single Source for Deficit Balance Analytics http://blink.ucsd.edu/finance/accounting/deficit/</vt:lpstr>
      <vt:lpstr>Policy: PPM 300-2</vt:lpstr>
      <vt:lpstr>Overdraft/Deficit Resolution Process</vt:lpstr>
      <vt:lpstr>Policy Summary</vt:lpstr>
      <vt:lpstr>Campus Budget Office Role</vt:lpstr>
      <vt:lpstr>Questions</vt:lpstr>
    </vt:vector>
  </TitlesOfParts>
  <Company>Business and Financial Services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Funds Management (Overdrafts) Policy</dc:title>
  <dc:creator>Bill McCarroll</dc:creator>
  <cp:lastModifiedBy>McCarroll, William</cp:lastModifiedBy>
  <cp:revision>31</cp:revision>
  <dcterms:created xsi:type="dcterms:W3CDTF">2017-10-20T16:01:18Z</dcterms:created>
  <dcterms:modified xsi:type="dcterms:W3CDTF">2017-11-30T00:56:20Z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