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4" r:id="rId7"/>
    <p:sldId id="265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ver, Leslie" initials="CL" lastIdx="3" clrIdx="0">
    <p:extLst>
      <p:ext uri="{19B8F6BF-5375-455C-9EA6-DF929625EA0E}">
        <p15:presenceInfo xmlns="" xmlns:p15="http://schemas.microsoft.com/office/powerpoint/2012/main" userId="655dbcd7-906c-4c53-ade3-7b6fdee3bca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/>
    <p:restoredTop sz="86111" autoAdjust="0"/>
  </p:normalViewPr>
  <p:slideViewPr>
    <p:cSldViewPr>
      <p:cViewPr varScale="1">
        <p:scale>
          <a:sx n="96" d="100"/>
          <a:sy n="96" d="100"/>
        </p:scale>
        <p:origin x="-19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76D39-48A2-4B16-B810-FD153ABAAFE4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F0274-7899-4B67-81E4-2EA8ECB5B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F0274-7899-4B67-81E4-2EA8ECB5BC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F0274-7899-4B67-81E4-2EA8ECB5BC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F0274-7899-4B67-81E4-2EA8ECB5BC4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F0274-7899-4B67-81E4-2EA8ECB5BC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F0274-7899-4B67-81E4-2EA8ECB5BC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9960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9411"/>
            <a:ext cx="74676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algn="ctr">
              <a:lnSpc>
                <a:spcPct val="150000"/>
              </a:lnSpc>
            </a:pPr>
            <a:r>
              <a:rPr lang="en-US" dirty="0"/>
              <a:t> </a:t>
            </a:r>
            <a:r>
              <a:rPr lang="en-US" sz="2000" b="1" dirty="0"/>
              <a:t>Undergraduate Research and High Impact Practices</a:t>
            </a:r>
          </a:p>
          <a:p>
            <a:pPr algn="ctr">
              <a:lnSpc>
                <a:spcPct val="150000"/>
              </a:lnSpc>
            </a:pPr>
            <a:r>
              <a:rPr lang="en-US" b="1" dirty="0"/>
              <a:t>A Colleges Proposal </a:t>
            </a:r>
          </a:p>
          <a:p>
            <a:pPr algn="ctr">
              <a:lnSpc>
                <a:spcPct val="150000"/>
              </a:lnSpc>
            </a:pPr>
            <a:r>
              <a:rPr lang="en-US" dirty="0"/>
              <a:t>which </a:t>
            </a:r>
            <a:r>
              <a:rPr lang="en-US" dirty="0" smtClean="0"/>
              <a:t>resonates with</a:t>
            </a:r>
            <a:endParaRPr lang="en-US" dirty="0"/>
          </a:p>
          <a:p>
            <a:pPr algn="ctr"/>
            <a:r>
              <a:rPr lang="en-US" i="1" dirty="0"/>
              <a:t>UCSD 2014 Strategic Plan:</a:t>
            </a:r>
          </a:p>
          <a:p>
            <a:pPr algn="ctr"/>
            <a:r>
              <a:rPr lang="en-US" dirty="0"/>
              <a:t>“Delivering an educational and overall experience that develops students who are capable of solving problems, leading, and innovating in a diverse and interconnected world”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842808"/>
            <a:ext cx="5419725" cy="363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219200"/>
            <a:ext cx="807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indent="-288925">
              <a:buFont typeface="Arial" pitchFamily="34" charset="0"/>
              <a:buChar char="•"/>
            </a:pPr>
            <a:r>
              <a:rPr lang="en-US" b="1" dirty="0"/>
              <a:t>Undergraduate research, creative activities, and community service projects 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    Research-oriented seminars and workshops 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    Study and research abroad opportunities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8731" y="609600"/>
            <a:ext cx="6702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propose a colleges-based partnership to provide </a:t>
            </a:r>
            <a:r>
              <a:rPr lang="en-US" i="1" dirty="0"/>
              <a:t>seed</a:t>
            </a:r>
            <a:r>
              <a:rPr lang="en-US" dirty="0"/>
              <a:t> funding for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3276600"/>
            <a:ext cx="841890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partnership includes, but not limited to, the following stakeholders: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   Schools/Divisions/Departments/Programs faculty and advisors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   Financial Aid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   Academic Enrichment Program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   International Education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   Teaching and Learning Commons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   Office of Research Affairs (ORA) : Organized Research Units (ORUs)/Research Centers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533400"/>
            <a:ext cx="2767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Undergraduate Research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800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Awards to students for faculty-mentored research projects and creative activities in:</a:t>
            </a:r>
          </a:p>
          <a:p>
            <a:endParaRPr lang="en-US" dirty="0"/>
          </a:p>
          <a:p>
            <a:pPr marL="227013" indent="-227013">
              <a:buFont typeface="Arial" pitchFamily="34" charset="0"/>
              <a:buChar char="•"/>
            </a:pPr>
            <a:r>
              <a:rPr lang="en-US" i="1" dirty="0"/>
              <a:t>Sciences</a:t>
            </a:r>
          </a:p>
          <a:p>
            <a:pPr marL="227013" indent="-227013">
              <a:buFont typeface="Arial" pitchFamily="34" charset="0"/>
              <a:buChar char="•"/>
            </a:pPr>
            <a:r>
              <a:rPr lang="en-US" i="1" dirty="0"/>
              <a:t>Social sciences </a:t>
            </a:r>
          </a:p>
          <a:p>
            <a:pPr marL="227013" indent="-227013">
              <a:buFont typeface="Arial" pitchFamily="34" charset="0"/>
              <a:buChar char="•"/>
            </a:pPr>
            <a:r>
              <a:rPr lang="en-US" i="1" dirty="0"/>
              <a:t>Engineering </a:t>
            </a:r>
          </a:p>
          <a:p>
            <a:pPr marL="227013" indent="-227013">
              <a:buFont typeface="Arial" pitchFamily="34" charset="0"/>
              <a:buChar char="•"/>
            </a:pPr>
            <a:r>
              <a:rPr lang="en-US" i="1" dirty="0"/>
              <a:t>Arts and Humanities</a:t>
            </a:r>
          </a:p>
          <a:p>
            <a:pPr marL="227013" indent="-227013">
              <a:buFont typeface="Arial" pitchFamily="34" charset="0"/>
              <a:buChar char="•"/>
            </a:pPr>
            <a:r>
              <a:rPr lang="en-US" i="1" dirty="0"/>
              <a:t>Public service projects and interdisciplinary activities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3962400"/>
            <a:ext cx="76343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Awards features:</a:t>
            </a:r>
          </a:p>
          <a:p>
            <a:endParaRPr lang="en-US" dirty="0"/>
          </a:p>
          <a:p>
            <a:pPr marL="227013" indent="-227013">
              <a:buFont typeface="Arial" pitchFamily="34" charset="0"/>
              <a:buChar char="•"/>
            </a:pPr>
            <a:r>
              <a:rPr lang="en-US" dirty="0"/>
              <a:t> Faculty-mentored summer </a:t>
            </a:r>
            <a:r>
              <a:rPr lang="en-US" dirty="0" smtClean="0"/>
              <a:t>research</a:t>
            </a:r>
            <a:endParaRPr lang="en-US" dirty="0"/>
          </a:p>
          <a:p>
            <a:pPr marL="227013" indent="-227013">
              <a:buFont typeface="Arial" pitchFamily="34" charset="0"/>
              <a:buChar char="•"/>
            </a:pPr>
            <a:r>
              <a:rPr lang="en-US" dirty="0"/>
              <a:t> Academic quarter faculty-mentored </a:t>
            </a:r>
            <a:r>
              <a:rPr lang="en-US" dirty="0" smtClean="0"/>
              <a:t>research</a:t>
            </a:r>
            <a:endParaRPr lang="en-US" dirty="0"/>
          </a:p>
          <a:p>
            <a:pPr marL="227013" indent="-227013">
              <a:buFont typeface="Arial" pitchFamily="34" charset="0"/>
              <a:buChar char="•"/>
            </a:pPr>
            <a:r>
              <a:rPr lang="en-US" dirty="0"/>
              <a:t> Augment research experience with participation in conferences/publications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2408" y="609600"/>
            <a:ext cx="2544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Seminars and Workshops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7620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9913" indent="-569913"/>
            <a:r>
              <a:rPr lang="en-US" i="1" dirty="0"/>
              <a:t>Goal</a:t>
            </a:r>
            <a:r>
              <a:rPr lang="en-US" dirty="0"/>
              <a:t>:  To provide seminars/workshops for preparing students the basic subject matter and research methods. </a:t>
            </a:r>
          </a:p>
          <a:p>
            <a:pPr marL="569913" indent="-569913"/>
            <a:endParaRPr lang="en-US" dirty="0"/>
          </a:p>
          <a:p>
            <a:pPr marL="569913" indent="-569913"/>
            <a:r>
              <a:rPr lang="en-US" dirty="0"/>
              <a:t>Colleges can </a:t>
            </a:r>
            <a:r>
              <a:rPr lang="en-US" dirty="0" smtClean="0"/>
              <a:t>partner </a:t>
            </a:r>
            <a:r>
              <a:rPr lang="en-US" dirty="0"/>
              <a:t>with departments to tailor seminar for particular discipline.</a:t>
            </a:r>
          </a:p>
          <a:p>
            <a:pPr marL="569913" indent="-569913"/>
            <a:endParaRPr lang="en-US" dirty="0"/>
          </a:p>
          <a:p>
            <a:pPr marL="569913" indent="-569913"/>
            <a:r>
              <a:rPr lang="en-US" dirty="0"/>
              <a:t>Faculty,  research scientists, graduate researchers, and affiliates are welcome to give guest lectures.</a:t>
            </a:r>
          </a:p>
          <a:p>
            <a:pPr marL="569913" indent="-569913"/>
            <a:endParaRPr lang="en-US" dirty="0"/>
          </a:p>
          <a:p>
            <a:pPr marL="569913" indent="-569913"/>
            <a:r>
              <a:rPr lang="en-US" dirty="0"/>
              <a:t>Some of the hands-on trainings can take advantages of campus </a:t>
            </a:r>
            <a:r>
              <a:rPr lang="en-US" i="1" dirty="0"/>
              <a:t>recharge</a:t>
            </a:r>
            <a:r>
              <a:rPr lang="en-US" dirty="0"/>
              <a:t> facilities.</a:t>
            </a:r>
          </a:p>
          <a:p>
            <a:pPr marL="569913" indent="-569913"/>
            <a:endParaRPr lang="en-US" dirty="0"/>
          </a:p>
          <a:p>
            <a:pPr marL="569913" indent="-569913"/>
            <a:r>
              <a:rPr lang="en-US" dirty="0"/>
              <a:t>The seminars can form a rich network of high-impact, research pipelines for some targeted student populations (e.g. transfer students, first gen., etc)</a:t>
            </a:r>
          </a:p>
          <a:p>
            <a:pPr marL="569913" indent="-569913"/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1241" y="685800"/>
            <a:ext cx="3048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Study and Research Abroad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295400"/>
            <a:ext cx="7239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Leverage </a:t>
            </a:r>
            <a:r>
              <a:rPr lang="en-US" dirty="0" smtClean="0"/>
              <a:t>existing </a:t>
            </a:r>
            <a:r>
              <a:rPr lang="en-US" dirty="0"/>
              <a:t>study abroad programs:</a:t>
            </a:r>
          </a:p>
          <a:p>
            <a:endParaRPr lang="en-US" dirty="0"/>
          </a:p>
          <a:p>
            <a:pPr marL="233363" indent="-233363">
              <a:buFont typeface="Arial" pitchFamily="34" charset="0"/>
              <a:buChar char="•"/>
            </a:pPr>
            <a:r>
              <a:rPr lang="en-US" dirty="0"/>
              <a:t>Education Abroad Program (EAP) 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/>
              <a:t>Opportunities Abroad Program (OAP) 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/>
              <a:t>Faculty-directed summer programs (Global Seminars)</a:t>
            </a:r>
          </a:p>
          <a:p>
            <a:pPr marL="233363" indent="-233363">
              <a:buFont typeface="Arial" pitchFamily="34" charset="0"/>
              <a:buChar char="•"/>
            </a:pPr>
            <a:endParaRPr lang="en-US" dirty="0"/>
          </a:p>
          <a:p>
            <a:pPr marL="233363" indent="-233363"/>
            <a:r>
              <a:rPr lang="en-US" dirty="0"/>
              <a:t>Leverage </a:t>
            </a:r>
            <a:r>
              <a:rPr lang="en-US" dirty="0" smtClean="0"/>
              <a:t>research </a:t>
            </a:r>
            <a:r>
              <a:rPr lang="en-US" dirty="0"/>
              <a:t>exchange programs under International Education:</a:t>
            </a:r>
          </a:p>
          <a:p>
            <a:endParaRPr lang="en-US" dirty="0"/>
          </a:p>
          <a:p>
            <a:pPr marL="233363" indent="-233363">
              <a:buFont typeface="Arial" pitchFamily="34" charset="0"/>
              <a:buChar char="•"/>
            </a:pPr>
            <a:r>
              <a:rPr lang="en-US" dirty="0"/>
              <a:t>The International Summer Undergraduate Research Program with various partner universities around the world.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/>
              <a:t>Embedded Study Abroad Programs that involve preparatory coursework on campus, followed by global field research/projects during spring break or summer. 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/>
              <a:t>Campus-based student exchange programs emerged between departments and international institutions through research collaborations</a:t>
            </a:r>
            <a:r>
              <a:rPr lang="en-US" dirty="0" smtClean="0"/>
              <a:t>.</a:t>
            </a:r>
          </a:p>
          <a:p>
            <a:pPr marL="233363" indent="-233363"/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457200"/>
            <a:ext cx="1902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Implementation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815876"/>
            <a:ext cx="7696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Matching students with faculty mentors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Organizing and staffing seminars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Soliciting and evaluating research proposals, including developing electronic submission infrastructure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Vetting global education scholarship applications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Overseeing projects and budgets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Tracking project completion and assessing the impact on student success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  <a:p>
            <a:pPr marL="457200" indent="-457200"/>
            <a:r>
              <a:rPr lang="en-US" dirty="0"/>
              <a:t>Partnership with Academic Enrichment Program (AEP) in particular:</a:t>
            </a:r>
          </a:p>
          <a:p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Identify existing faculty mentor networks (e.g., the Faculty Mentor Program, the First Gen Faculty initiative, etc.).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Identify faculty most interested in expanding research programs or exploring new areas of research.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Engage with consortia, ORUs, and ORAs.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Utilize AEP programs geared towards connecting students with faculty. </a:t>
            </a:r>
          </a:p>
          <a:p>
            <a:pPr marL="457200" indent="-457200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4111" y="838200"/>
            <a:ext cx="3929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First Year Program </a:t>
            </a:r>
            <a:r>
              <a:rPr lang="en-US" sz="2000" b="1" dirty="0" smtClean="0"/>
              <a:t>Preliminary Plan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599" y="1752600"/>
          <a:ext cx="6553202" cy="3352802"/>
        </p:xfrm>
        <a:graphic>
          <a:graphicData uri="http://schemas.openxmlformats.org/drawingml/2006/table">
            <a:tbl>
              <a:tblPr/>
              <a:tblGrid>
                <a:gridCol w="3313416"/>
                <a:gridCol w="1619893"/>
                <a:gridCol w="1619893"/>
              </a:tblGrid>
              <a:tr h="606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Funding             ($  per unit)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92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Seminars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92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Student research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(3 quarters)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92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Student research summer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92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Workshops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92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92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Student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Travel </a:t>
                      </a: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To Conferences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92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Study Abroad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2209800"/>
            <a:ext cx="15327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Q &amp; 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499</Words>
  <Application>Microsoft Macintosh PowerPoint</Application>
  <PresentationFormat>On-screen Show (4:3)</PresentationFormat>
  <Paragraphs>101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Yu</dc:creator>
  <cp:lastModifiedBy>Paul Yu</cp:lastModifiedBy>
  <cp:revision>49</cp:revision>
  <dcterms:created xsi:type="dcterms:W3CDTF">2006-08-16T00:00:00Z</dcterms:created>
  <dcterms:modified xsi:type="dcterms:W3CDTF">2018-04-12T15:21:52Z</dcterms:modified>
</cp:coreProperties>
</file>